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0" r:id="rId5"/>
  </p:sldMasterIdLst>
  <p:notesMasterIdLst>
    <p:notesMasterId r:id="rId31"/>
  </p:notesMasterIdLst>
  <p:handoutMasterIdLst>
    <p:handoutMasterId r:id="rId32"/>
  </p:handoutMasterIdLst>
  <p:sldIdLst>
    <p:sldId id="256" r:id="rId6"/>
    <p:sldId id="281" r:id="rId7"/>
    <p:sldId id="257" r:id="rId8"/>
    <p:sldId id="258" r:id="rId9"/>
    <p:sldId id="260" r:id="rId10"/>
    <p:sldId id="262" r:id="rId11"/>
    <p:sldId id="259" r:id="rId12"/>
    <p:sldId id="261" r:id="rId13"/>
    <p:sldId id="265" r:id="rId14"/>
    <p:sldId id="263" r:id="rId15"/>
    <p:sldId id="264" r:id="rId16"/>
    <p:sldId id="266" r:id="rId17"/>
    <p:sldId id="274" r:id="rId18"/>
    <p:sldId id="275" r:id="rId19"/>
    <p:sldId id="276" r:id="rId20"/>
    <p:sldId id="279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80" r:id="rId29"/>
    <p:sldId id="278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354950-1D88-12AF-4BB2-85AC8C4BA36C}" name="Mariola Mazerska" initials="MM" userId="S::mariola.mazerska@zhp.net.pl::88282cd8-73a9-4b66-ad31-68ba2df4dfba" providerId="AD"/>
  <p188:author id="{699EEF58-E3EC-29D6-836B-5163F9476978}" name="Ewa Dryka" initials="ED" userId="S::ewa.dryka@zhp.pl::abc9f7c6-ecc1-4b38-8a43-c5c8ee042749" providerId="AD"/>
  <p188:author id="{D707DB95-3937-6E2F-2201-6B1B4F5AA547}" name="Dominika Brożek" initials="DB" userId="S::dominika.brozek@zhp.pl::d89866e3-b833-47f3-86a5-95a5c6ded5ab" providerId="AD"/>
  <p188:author id="{8D5EEACE-F50B-9850-727B-2C86609320F1}" name="Jacek Grzebielucha" initials="JG" userId="S::jacek.grzebielucha@zhp.net.pl::842bcefe-a9d9-4198-8f57-7fe7970fb8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315"/>
    <a:srgbClr val="85A312"/>
    <a:srgbClr val="36215E"/>
    <a:srgbClr val="222C5E"/>
    <a:srgbClr val="232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0C959-D38D-2C8C-1986-E84946F7F564}" v="8" dt="2024-03-11T15:13:36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A9703-E84E-463C-9019-C4E4E93CA910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37C2-BF9C-4E71-8C8C-D329BE28C5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51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19454-EDC7-4A74-B8C5-62A90C53004C}" type="datetimeFigureOut">
              <a:t>25.04.2025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BC17D-5C13-4D13-BAF7-FF7C995AF7F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29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/>
              <a:t>Efekty uczenia się: wiedza, umiejętności i kompetencje nabyte w procesie uczenia się, niezależnie od sposobu uczenia.</a:t>
            </a:r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2277B6A-7DD7-42A1-BC88-10C3B7D65AF8}" type="slidenum">
              <a:rPr lang="pl-PL" altLang="pl-PL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4779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137" y="4564917"/>
            <a:ext cx="11057300" cy="1307770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137" y="5922335"/>
            <a:ext cx="11057300" cy="58757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7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79418"/>
            <a:ext cx="10363200" cy="193054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1970F8-99D6-448C-9F72-F4BFD22B4F36}" type="datetimeFigureOut">
              <a:rPr lang="pl-PL" altLang="pl-PL"/>
              <a:pPr>
                <a:defRPr/>
              </a:pPr>
              <a:t>25.04.2025</a:t>
            </a:fld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D03155-9A03-40DC-BBC8-B19F0979D07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0498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45EAE-6D24-4637-BC56-A25E8E0C675C}" type="datetimeFigureOut">
              <a:rPr lang="pl-PL" altLang="pl-PL"/>
              <a:pPr>
                <a:defRPr/>
              </a:pPr>
              <a:t>25.04.2025</a:t>
            </a:fld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6AF1-55BB-4163-AF4F-F3AAB443C58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72080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C405C-FC46-4DDF-829A-301A7B209F37}" type="datetimeFigureOut">
              <a:rPr lang="pl-PL" altLang="pl-PL"/>
              <a:pPr>
                <a:defRPr/>
              </a:pPr>
              <a:t>25.04.2025</a:t>
            </a:fld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995A-1A11-4FC4-815E-85AA7358E88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1424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8092F-64DA-4E02-B2D3-E5B8AF095BD1}" type="datetimeFigureOut">
              <a:rPr lang="pl-PL" altLang="pl-PL"/>
              <a:pPr>
                <a:defRPr/>
              </a:pPr>
              <a:t>25.04.2025</a:t>
            </a:fld>
            <a:endParaRPr lang="pl-PL" alt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43EB4-AC0B-4D3A-B01E-A6A81319406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4720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97B2-E663-4644-A34E-942509B22C38}" type="datetimeFigureOut">
              <a:rPr lang="pl-PL" altLang="pl-PL"/>
              <a:pPr>
                <a:defRPr/>
              </a:pPr>
              <a:t>25.04.2025</a:t>
            </a:fld>
            <a:endParaRPr lang="pl-PL" alt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B6F-0656-4FFF-B627-D329851B285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017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C18E7-1DD2-41FC-888A-7B708FA1DBFC}" type="datetimeFigureOut">
              <a:rPr lang="pl-PL" altLang="pl-PL"/>
              <a:pPr>
                <a:defRPr/>
              </a:pPr>
              <a:t>25.04.2025</a:t>
            </a:fld>
            <a:endParaRPr lang="pl-PL" alt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F61A8-607F-4ECE-A9E6-2064CAE777B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0279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76249-8F02-449E-96E5-436C34C0574B}" type="datetimeFigureOut">
              <a:rPr lang="pl-PL" altLang="pl-PL"/>
              <a:pPr>
                <a:defRPr/>
              </a:pPr>
              <a:t>25.04.2025</a:t>
            </a:fld>
            <a:endParaRPr lang="pl-PL" alt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5FB2-B3F1-43AE-9339-D36596FE30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77930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2FF58-1927-4343-9165-6F833C4CB3E9}" type="datetimeFigureOut">
              <a:rPr lang="pl-PL" altLang="pl-PL"/>
              <a:pPr>
                <a:defRPr/>
              </a:pPr>
              <a:t>25.04.2025</a:t>
            </a:fld>
            <a:endParaRPr lang="pl-PL" alt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83E3-B460-4DEA-BD75-68A0C80FB2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88443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D2A2-5DCA-433D-BBB3-67BFFA7DECB7}" type="datetimeFigureOut">
              <a:rPr lang="pl-PL" altLang="pl-PL"/>
              <a:pPr>
                <a:defRPr/>
              </a:pPr>
              <a:t>25.04.2025</a:t>
            </a:fld>
            <a:endParaRPr lang="pl-PL" alt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17E0-88AA-4251-B811-F163B2F078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87203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FC6DF-5BC0-4A38-AB43-360F44288919}" type="datetimeFigureOut">
              <a:rPr lang="pl-PL" altLang="pl-PL"/>
              <a:pPr>
                <a:defRPr/>
              </a:pPr>
              <a:t>25.04.2025</a:t>
            </a:fld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9F0D3-47EB-4A55-A425-39B9857DCA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699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399EC-DBAD-4F38-A983-B16FAD55EA17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AD71-08F3-4368-A0BE-A9F7192B30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219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4D73-FCF0-4B9D-BA2B-F4C27F6AFDAD}" type="datetimeFigureOut">
              <a:rPr lang="pl-PL" altLang="pl-PL"/>
              <a:pPr>
                <a:defRPr/>
              </a:pPr>
              <a:t>25.04.2025</a:t>
            </a:fld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76B26-5A5E-45E3-8B3A-97DCCE89FE8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644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5" y="2146843"/>
            <a:ext cx="11286653" cy="1665838"/>
          </a:xfrm>
        </p:spPr>
        <p:txBody>
          <a:bodyPr anchor="b"/>
          <a:lstStyle>
            <a:lvl1pPr>
              <a:defRPr sz="4000">
                <a:solidFill>
                  <a:srgbClr val="36215E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995" y="4210613"/>
            <a:ext cx="11286653" cy="1345636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399EC-DBAD-4F38-A983-B16FAD55EA17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AD71-08F3-4368-A0BE-A9F7192B30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65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51" y="1724177"/>
            <a:ext cx="5570900" cy="435573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033" y="1724178"/>
            <a:ext cx="5570900" cy="435573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399EC-DBAD-4F38-A983-B16FAD55EA17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AD71-08F3-4368-A0BE-A9F7192B30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4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66" y="240979"/>
            <a:ext cx="11304725" cy="129811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066" y="1608737"/>
            <a:ext cx="5478511" cy="823912"/>
          </a:xfrm>
        </p:spPr>
        <p:txBody>
          <a:bodyPr anchor="b"/>
          <a:lstStyle>
            <a:lvl1pPr marL="0" indent="0">
              <a:buNone/>
              <a:defRPr sz="2000" b="0">
                <a:latin typeface="Museo 700" panose="02000000000000000000" pitchFamily="50" charset="-1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066" y="2505075"/>
            <a:ext cx="5478511" cy="368458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8299" y="1608737"/>
            <a:ext cx="5505492" cy="823912"/>
          </a:xfrm>
        </p:spPr>
        <p:txBody>
          <a:bodyPr anchor="b"/>
          <a:lstStyle>
            <a:lvl1pPr marL="0" indent="0">
              <a:buNone/>
              <a:defRPr sz="2000" b="0">
                <a:latin typeface="Museo 700" panose="02000000000000000000" pitchFamily="50" charset="-1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8299" y="2505075"/>
            <a:ext cx="5505492" cy="368458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399EC-DBAD-4F38-A983-B16FAD55EA17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AD71-08F3-4368-A0BE-A9F7192B30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76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399EC-DBAD-4F38-A983-B16FAD55EA17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AD71-08F3-4368-A0BE-A9F7192B30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63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399EC-DBAD-4F38-A983-B16FAD55EA17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AD71-08F3-4368-A0BE-A9F7192B30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67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93" y="449266"/>
            <a:ext cx="3542089" cy="2713383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628" y="449265"/>
            <a:ext cx="7515805" cy="541178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93" y="3204927"/>
            <a:ext cx="3542089" cy="2656126"/>
          </a:xfrm>
        </p:spPr>
        <p:txBody>
          <a:bodyPr/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399EC-DBAD-4F38-A983-B16FAD55EA17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AD71-08F3-4368-A0BE-A9F7192B30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86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40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04057" y="457199"/>
            <a:ext cx="6953376" cy="54038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040" y="2049465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399EC-DBAD-4F38-A983-B16FAD55EA17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AD71-08F3-4368-A0BE-A9F7192B30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04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2851" y="412564"/>
            <a:ext cx="11359081" cy="118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2853" y="1702051"/>
            <a:ext cx="11359081" cy="433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28313" y="6401071"/>
            <a:ext cx="2743200" cy="186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fld id="{4F8399EC-DBAD-4F38-A983-B16FAD55EA17}" type="datetimeFigureOut">
              <a:rPr lang="pl-PL" smtClean="0"/>
              <a:pPr/>
              <a:t>25.04.2025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8314" y="6210677"/>
            <a:ext cx="6603748" cy="165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8863" y="6418907"/>
            <a:ext cx="2743200" cy="186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fld id="{431DAD71-08F3-4368-A0BE-A9F7192B30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99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rgbClr val="36215E"/>
          </a:solidFill>
          <a:latin typeface="Museo 900" panose="02000000000000000000" pitchFamily="50" charset="-18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useo 900" panose="02000000000000000000" pitchFamily="50" charset="-1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useo 900" panose="02000000000000000000" pitchFamily="50" charset="-1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useo 900" panose="02000000000000000000" pitchFamily="50" charset="-1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useo 900" panose="02000000000000000000" pitchFamily="50" charset="-18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useo 900" panose="02000000000000000000" pitchFamily="50" charset="-18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useo 900" panose="02000000000000000000" pitchFamily="50" charset="-18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useo 900" panose="02000000000000000000" pitchFamily="50" charset="-18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useo 900" panose="02000000000000000000" pitchFamily="50" charset="-18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86A315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500" panose="02000000000000000000" pitchFamily="50" charset="-18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86A31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500" panose="02000000000000000000" pitchFamily="50" charset="-18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86A315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500" panose="02000000000000000000" pitchFamily="50" charset="-18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86A315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Museo 500" panose="02000000000000000000" pitchFamily="50" charset="-18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86A315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Museo 500" panose="02000000000000000000" pitchFamily="50" charset="-18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1D1B848-22B7-48B6-AD58-74569CAB430E}" type="datetimeFigureOut">
              <a:rPr lang="pl-PL" altLang="pl-PL"/>
              <a:pPr>
                <a:defRPr/>
              </a:pPr>
              <a:t>25.04.2025</a:t>
            </a:fld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99F7AC-6880-4ACA-B813-40E68771DA7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useo 900" panose="02000000000000000000" pitchFamily="50" charset="-18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900" panose="02000000000000000000" pitchFamily="50" charset="-18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900" panose="02000000000000000000" pitchFamily="50" charset="-18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900" panose="02000000000000000000" pitchFamily="50" charset="-18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900" panose="02000000000000000000" pitchFamily="50" charset="-18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900" panose="02000000000000000000" pitchFamily="50" charset="-1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900" panose="02000000000000000000" pitchFamily="50" charset="-1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900" panose="02000000000000000000" pitchFamily="50" charset="-1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900" panose="02000000000000000000" pitchFamily="50" charset="-1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seo 500" panose="02000000000000000000" pitchFamily="50" charset="-18"/>
          <a:ea typeface="MS PGothic" panose="020B0600070205080204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seo 500" panose="02000000000000000000" pitchFamily="50" charset="-18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seo 500" panose="02000000000000000000" pitchFamily="50" charset="-18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useo 500" panose="02000000000000000000" pitchFamily="50" charset="-18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useo 500" panose="02000000000000000000" pitchFamily="50" charset="-18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kwalifikacje.gov.pl/" TargetMode="External"/><Relationship Id="rId3" Type="http://schemas.openxmlformats.org/officeDocument/2006/relationships/hyperlink" Target="https://gkzhp.sharepoint.com/sites/KsztaceniewKrakoskiej/_layouts/15/stream.aspx?id=%2Fsites%2FKsztaceniewKrakoskiej%2FShared%20Documents%2FGeneral%2FRecordings%2FSpotkanie%20dla%20os%C3%B3b%20odpowiedzialnych%20za%20kszta%C5%82cenie%20w%20hufcach%2D20231213%5F182316%2DNagrywanie%20spotkania%2Emp4&amp;nav=eyJyZWZlcnJhbEluZm8iOnsicmVmZXJyYWxBcHAiOiJTdHJlYW1XZWJBcHAiLCJyZWZlcnJhbFZpZXciOiJTaGFyZURpYWxvZy1MaW5rIiwicmVmZXJyYWxBcHBQbGF0Zm9ybSI6IldlYiIsInJlZmVycmFsTW9kZSI6InZpZXcifX0&amp;ga=1&amp;referrer=StreamWebApp%2EWeb&amp;referrerScenario=AddressBarCopied%2Eview" TargetMode="External"/><Relationship Id="rId7" Type="http://schemas.openxmlformats.org/officeDocument/2006/relationships/hyperlink" Target="https://www.youtube.com/watch?v=pYOdIwax-fQ" TargetMode="External"/><Relationship Id="rId2" Type="http://schemas.openxmlformats.org/officeDocument/2006/relationships/hyperlink" Target="https://www.youtube.com/watch?v=762MYnSNAU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tropie.zhp.pl/index.php/walidacja-certyfikacja-taka-sytuacja/" TargetMode="External"/><Relationship Id="rId5" Type="http://schemas.openxmlformats.org/officeDocument/2006/relationships/hyperlink" Target="https://czuwaj.pl/czuwaj-1-2023/" TargetMode="External"/><Relationship Id="rId4" Type="http://schemas.openxmlformats.org/officeDocument/2006/relationships/hyperlink" Target="https://czuwaj.pl/czuwaj-10-2022/" TargetMode="External"/><Relationship Id="rId9" Type="http://schemas.openxmlformats.org/officeDocument/2006/relationships/hyperlink" Target="https://kwalifikacje.gov.pl/download/prezentacja_zsk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zhp.pl/instytucja-certyfikujaca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Instytucja Certyfikująca ZHP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>
                <a:latin typeface="Museo 500"/>
              </a:rPr>
              <a:t>Czyli jak zdobyć kwalifikacje zawodowe w ramach służby w ZHP?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17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D68C9D-4A0F-D611-8DD4-467D7C591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5" y="3101754"/>
            <a:ext cx="11286653" cy="662699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>
                <a:latin typeface="Museo 900"/>
              </a:rPr>
              <a:t>ZHP jako Instytucja Certyfikująca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80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90051C-C214-46F7-3B73-CE94653E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Kwalifikacje prowadzone przez IC ZHP</a:t>
            </a:r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2D86E5F-B1B1-8685-1008-80A206F2E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sz="2400" b="1">
                <a:latin typeface="Museo 500"/>
              </a:rPr>
              <a:t>Prowadzenie szkoleń metodami aktywizującymi </a:t>
            </a:r>
            <a:r>
              <a:rPr lang="pl-PL" sz="2400">
                <a:latin typeface="Museo 500"/>
              </a:rPr>
              <a:t>– przeznaczona dla kadry kształcącej (5 PRK).</a:t>
            </a:r>
            <a:endParaRPr lang="pl-PL"/>
          </a:p>
          <a:p>
            <a:pPr marL="457200" indent="-457200">
              <a:buAutoNum type="arabicPeriod"/>
            </a:pPr>
            <a:r>
              <a:rPr lang="pl-PL" sz="2400" b="1">
                <a:latin typeface="Museo 500"/>
              </a:rPr>
              <a:t>Prowadzenie pracy wychowawczej z grupą – </a:t>
            </a:r>
            <a:r>
              <a:rPr lang="pl-PL" sz="2400">
                <a:latin typeface="Museo 500"/>
              </a:rPr>
              <a:t>przeznaczona przede wszystkim dla drużynowych i przybocznych z min. pół rocznym doświadczeniem na funkcji (4 PRK).</a:t>
            </a:r>
            <a:endParaRPr lang="pl-PL"/>
          </a:p>
          <a:p>
            <a:pPr marL="457200" indent="-457200">
              <a:buAutoNum type="arabicPeriod"/>
            </a:pPr>
            <a:r>
              <a:rPr lang="pl-PL" sz="2400">
                <a:latin typeface="Museo 500"/>
              </a:rPr>
              <a:t>Zarządzanie projektami w praktyce?</a:t>
            </a:r>
          </a:p>
          <a:p>
            <a:pPr marL="457200" indent="-457200">
              <a:buAutoNum type="arabicPeriod"/>
            </a:pPr>
            <a:r>
              <a:rPr lang="pl-PL" sz="2400">
                <a:latin typeface="Museo 500"/>
              </a:rPr>
              <a:t>Wdrażanie standardów ochrony małoletnich?</a:t>
            </a:r>
          </a:p>
        </p:txBody>
      </p:sp>
    </p:spTree>
    <p:extLst>
      <p:ext uri="{BB962C8B-B14F-4D97-AF65-F5344CB8AC3E}">
        <p14:creationId xmlns:p14="http://schemas.microsoft.com/office/powerpoint/2010/main" val="158258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864148-3982-1518-7A39-EC867395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Museo 900"/>
              </a:rPr>
              <a:t>Prowadzenie szkoleń metodami aktywizującymi</a:t>
            </a:r>
            <a:r>
              <a:rPr lang="pl-PL">
                <a:latin typeface="Museo 900"/>
              </a:rPr>
              <a:t> </a:t>
            </a:r>
            <a:br>
              <a:rPr lang="pl-PL">
                <a:latin typeface="Museo 900"/>
              </a:rPr>
            </a:br>
            <a:r>
              <a:rPr lang="pl-PL">
                <a:latin typeface="Museo 900"/>
              </a:rPr>
              <a:t>- warunki dla kandydata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2CCF3D-1CF8-4F76-6CAC-06CD8A16D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>
                <a:latin typeface="Museo 500"/>
                <a:cs typeface="Arial"/>
              </a:rPr>
              <a:t>Formalne: </a:t>
            </a:r>
          </a:p>
          <a:p>
            <a:pPr lvl="1"/>
            <a:r>
              <a:rPr lang="pl-PL" sz="2500">
                <a:latin typeface="Museo 500"/>
                <a:cs typeface="Arial"/>
              </a:rPr>
              <a:t>ukończone 21 lat,</a:t>
            </a:r>
          </a:p>
          <a:p>
            <a:pPr lvl="1"/>
            <a:r>
              <a:rPr lang="pl-PL" sz="2500">
                <a:latin typeface="Museo 500"/>
                <a:cs typeface="Arial"/>
              </a:rPr>
              <a:t>posiadanie świadectwa dojrzałości.</a:t>
            </a:r>
          </a:p>
          <a:p>
            <a:endParaRPr lang="pl-PL" sz="2800">
              <a:latin typeface="Museo 500"/>
              <a:cs typeface="Arial"/>
            </a:endParaRPr>
          </a:p>
          <a:p>
            <a:r>
              <a:rPr lang="pl-PL" sz="2800">
                <a:latin typeface="Museo 500"/>
                <a:cs typeface="Arial"/>
              </a:rPr>
              <a:t>Merytoryczne: przeprowadzenie szkoleń:</a:t>
            </a:r>
          </a:p>
          <a:p>
            <a:pPr lvl="1"/>
            <a:r>
              <a:rPr lang="pl-PL" sz="2800">
                <a:latin typeface="Museo 500"/>
                <a:cs typeface="Arial"/>
              </a:rPr>
              <a:t>łącznie 30 godzin (1 szkolenie to min. 1 h),</a:t>
            </a:r>
            <a:endParaRPr lang="en-US" sz="2800">
              <a:latin typeface="Arial"/>
              <a:cs typeface="Arial"/>
            </a:endParaRPr>
          </a:p>
          <a:p>
            <a:pPr lvl="1"/>
            <a:r>
              <a:rPr lang="pl-PL" sz="2800">
                <a:latin typeface="Museo 500"/>
                <a:cs typeface="Arial"/>
              </a:rPr>
              <a:t>dla grup min. 5-cio osobowych,</a:t>
            </a:r>
          </a:p>
          <a:p>
            <a:pPr lvl="1"/>
            <a:r>
              <a:rPr lang="pl-PL" sz="2800">
                <a:latin typeface="Museo 500"/>
                <a:cs typeface="Arial"/>
              </a:rPr>
              <a:t>w ciągu ostatnich 3 lat.</a:t>
            </a:r>
          </a:p>
          <a:p>
            <a:pPr lvl="1"/>
            <a:endParaRPr lang="pl-PL" sz="2800">
              <a:latin typeface="Museo 500"/>
              <a:cs typeface="Arial"/>
            </a:endParaRPr>
          </a:p>
          <a:p>
            <a:r>
              <a:rPr lang="pl-PL" sz="2800">
                <a:latin typeface="Museo 500"/>
                <a:cs typeface="Arial"/>
              </a:rPr>
              <a:t>Ważność kwalifikacji: 10 lat.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704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1E04F4-914B-B0BA-E8C1-DCB32B7F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Zestawy efektów uczenia się</a:t>
            </a:r>
          </a:p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8D2BA0-FDD4-2EE3-6A10-2FF48221C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800" y="1755524"/>
            <a:ext cx="9982134" cy="47376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l-PL">
                <a:latin typeface="Museo 500"/>
              </a:rPr>
              <a:t>Definiowanie potrzeb szkoleniowych.</a:t>
            </a:r>
          </a:p>
          <a:p>
            <a:pPr marL="457200" indent="-457200">
              <a:buAutoNum type="arabicPeriod"/>
            </a:pPr>
            <a:endParaRPr lang="pl-PL">
              <a:latin typeface="Museo 500"/>
            </a:endParaRPr>
          </a:p>
          <a:p>
            <a:pPr marL="457200" indent="-457200">
              <a:buAutoNum type="arabicPeriod"/>
            </a:pPr>
            <a:r>
              <a:rPr lang="pl-PL">
                <a:latin typeface="Museo 500"/>
              </a:rPr>
              <a:t>Przygotowanie szkolenia.</a:t>
            </a:r>
          </a:p>
          <a:p>
            <a:pPr marL="457200" indent="-457200">
              <a:buAutoNum type="arabicPeriod"/>
            </a:pPr>
            <a:endParaRPr lang="pl-PL">
              <a:latin typeface="Museo 500"/>
            </a:endParaRPr>
          </a:p>
          <a:p>
            <a:pPr marL="457200" indent="-457200">
              <a:buAutoNum type="arabicPeriod"/>
            </a:pPr>
            <a:r>
              <a:rPr lang="pl-PL">
                <a:latin typeface="Museo 500"/>
              </a:rPr>
              <a:t>Prowadzenie szkolenia.</a:t>
            </a:r>
          </a:p>
          <a:p>
            <a:pPr marL="457200" indent="-457200">
              <a:buAutoNum type="arabicPeriod"/>
            </a:pPr>
            <a:endParaRPr lang="pl-PL">
              <a:latin typeface="Museo 500"/>
            </a:endParaRPr>
          </a:p>
          <a:p>
            <a:pPr marL="457200" indent="-457200">
              <a:buAutoNum type="arabicPeriod"/>
            </a:pPr>
            <a:r>
              <a:rPr lang="pl-PL">
                <a:latin typeface="Museo 500"/>
              </a:rPr>
              <a:t>Ewaluacja szkolenia.</a:t>
            </a:r>
          </a:p>
          <a:p>
            <a:pPr marL="457200" indent="-457200">
              <a:buAutoNum type="arabicPeriod"/>
            </a:pPr>
            <a:endParaRPr lang="pl-PL">
              <a:latin typeface="Museo 500"/>
            </a:endParaRPr>
          </a:p>
          <a:p>
            <a:pPr marL="457200" indent="-457200">
              <a:buAutoNum type="arabicPeriod"/>
            </a:pPr>
            <a:r>
              <a:rPr lang="pl-PL">
                <a:latin typeface="Museo 500"/>
              </a:rPr>
              <a:t>Samorozwój i doskonalenie umiejętności.</a:t>
            </a:r>
            <a:endParaRPr lang="pl-PL"/>
          </a:p>
        </p:txBody>
      </p:sp>
      <p:pic>
        <p:nvPicPr>
          <p:cNvPr id="5" name="Obraz 4" descr="Obraz zawierający rysowanie, szkic, kreskówka, ilustracja&#10;&#10;Opis wygenerowany automatycznie">
            <a:extLst>
              <a:ext uri="{FF2B5EF4-FFF2-40B4-BE49-F238E27FC236}">
                <a16:creationId xmlns:a16="http://schemas.microsoft.com/office/drawing/2014/main" id="{0AC4A07E-A30E-558B-A027-2FE914E8C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10" y="3672273"/>
            <a:ext cx="1112254" cy="1278087"/>
          </a:xfrm>
          <a:prstGeom prst="rect">
            <a:avLst/>
          </a:prstGeom>
        </p:spPr>
      </p:pic>
      <p:pic>
        <p:nvPicPr>
          <p:cNvPr id="7" name="Symbol zastępczy zawartości 3" descr="Obraz zawierający szkic, rysowanie, klucz, narzędzie&#10;&#10;Opis wygenerowany automatycznie">
            <a:extLst>
              <a:ext uri="{FF2B5EF4-FFF2-40B4-BE49-F238E27FC236}">
                <a16:creationId xmlns:a16="http://schemas.microsoft.com/office/drawing/2014/main" id="{9FF69E33-0F85-24F7-A88B-30E0BBFEC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7882" y="1297603"/>
            <a:ext cx="1255129" cy="11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 descr="Obraz zawierający design, ilustracja&#10;&#10;Opis wygenerowany automatycznie">
            <a:extLst>
              <a:ext uri="{FF2B5EF4-FFF2-40B4-BE49-F238E27FC236}">
                <a16:creationId xmlns:a16="http://schemas.microsoft.com/office/drawing/2014/main" id="{C05361EC-4252-A58D-B3EE-BA8E93ACF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26" y="2534038"/>
            <a:ext cx="1379622" cy="1001187"/>
          </a:xfrm>
          <a:prstGeom prst="rect">
            <a:avLst/>
          </a:prstGeom>
        </p:spPr>
      </p:pic>
      <p:pic>
        <p:nvPicPr>
          <p:cNvPr id="12" name="Obraz 11" descr="Obraz zawierający symbol, rysowanie, Grafika, Sztuka dziecięca&#10;&#10;Opis wygenerowany automatycznie">
            <a:extLst>
              <a:ext uri="{FF2B5EF4-FFF2-40B4-BE49-F238E27FC236}">
                <a16:creationId xmlns:a16="http://schemas.microsoft.com/office/drawing/2014/main" id="{890BD6AB-408F-FA43-0E62-73F056D0D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72" y="5001128"/>
            <a:ext cx="1305922" cy="117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06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F93666-076C-4F28-0002-E175C722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Schemat walidacji</a:t>
            </a:r>
            <a:endParaRPr lang="pl-PL"/>
          </a:p>
        </p:txBody>
      </p:sp>
      <p:pic>
        <p:nvPicPr>
          <p:cNvPr id="7" name="Symbol zastępczy zawartości 6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BD2968DB-F345-E7D7-5EE1-6999B7AD6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965" y="1702051"/>
            <a:ext cx="9688857" cy="4336610"/>
          </a:xfrm>
        </p:spPr>
      </p:pic>
      <p:pic>
        <p:nvPicPr>
          <p:cNvPr id="8" name="Obraz 7" descr="Obraz zawierający tekst, zrzut ekranu, Czcionka, Prostokąt&#10;&#10;Opis wygenerowany automatycznie">
            <a:extLst>
              <a:ext uri="{FF2B5EF4-FFF2-40B4-BE49-F238E27FC236}">
                <a16:creationId xmlns:a16="http://schemas.microsoft.com/office/drawing/2014/main" id="{A4809831-28CC-34CE-ABF7-D63F85628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874" y="4380264"/>
            <a:ext cx="2743200" cy="168021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B72EE18-1462-82D6-1DD5-267EE43CC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784" y="4881479"/>
            <a:ext cx="685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0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E0C5A8-C9FC-853B-FF8E-1A78066E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Metody walidacji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956F9B-5EE3-55F2-7BB8-31CB101A0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sz="3200">
                <a:latin typeface="Museo 500"/>
              </a:rPr>
              <a:t>Analiza dowodów (ocena portfolio)</a:t>
            </a:r>
            <a:endParaRPr lang="pl-PL" sz="3200"/>
          </a:p>
          <a:p>
            <a:pPr marL="457200" indent="-457200">
              <a:buAutoNum type="arabicPeriod"/>
            </a:pPr>
            <a:r>
              <a:rPr lang="pl-PL" sz="3200">
                <a:latin typeface="Museo 500"/>
              </a:rPr>
              <a:t>Obserwacja zajęć według arkusza oceny</a:t>
            </a:r>
          </a:p>
          <a:p>
            <a:pPr marL="457200" indent="-457200">
              <a:buAutoNum type="arabicPeriod"/>
            </a:pPr>
            <a:r>
              <a:rPr lang="pl-PL" sz="3200">
                <a:latin typeface="Museo 500"/>
              </a:rPr>
              <a:t>Wywiad według scenariusza</a:t>
            </a:r>
          </a:p>
        </p:txBody>
      </p:sp>
    </p:spTree>
    <p:extLst>
      <p:ext uri="{BB962C8B-B14F-4D97-AF65-F5344CB8AC3E}">
        <p14:creationId xmlns:p14="http://schemas.microsoft.com/office/powerpoint/2010/main" val="4292678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D7287B-CDD0-B990-769E-54F78BDE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Portfolio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62A8C4-15D1-E3CE-8569-F9A0313CE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sz="2400">
                <a:latin typeface="Museo 500"/>
              </a:rPr>
              <a:t>3 programy/konspekty szkoleń prowadzonych metodami aktywizującymi.</a:t>
            </a:r>
          </a:p>
          <a:p>
            <a:pPr marL="457200" indent="-457200">
              <a:buAutoNum type="arabicPeriod"/>
            </a:pPr>
            <a:r>
              <a:rPr lang="pl-PL" sz="2400">
                <a:latin typeface="Museo 500"/>
              </a:rPr>
              <a:t>Materiały szkoleniowe.</a:t>
            </a:r>
          </a:p>
          <a:p>
            <a:pPr marL="457200" indent="-457200">
              <a:buAutoNum type="arabicPeriod"/>
            </a:pPr>
            <a:r>
              <a:rPr lang="pl-PL" sz="2400">
                <a:latin typeface="Museo 500"/>
              </a:rPr>
              <a:t>Referencje lub korespondencja z osobą/instytucją zlecającą szkolenie.</a:t>
            </a:r>
          </a:p>
          <a:p>
            <a:pPr marL="457200" indent="-457200">
              <a:buAutoNum type="arabicPeriod"/>
            </a:pPr>
            <a:r>
              <a:rPr lang="pl-PL" sz="2400">
                <a:latin typeface="Museo 500"/>
              </a:rPr>
              <a:t>Dowód na przeprowadzenie diagnozy kompetencji uczestników przed szkoleniem.</a:t>
            </a:r>
          </a:p>
          <a:p>
            <a:pPr marL="457200" indent="-457200">
              <a:buAutoNum type="arabicPeriod"/>
            </a:pPr>
            <a:r>
              <a:rPr lang="pl-PL" sz="2400">
                <a:latin typeface="Museo 500"/>
              </a:rPr>
              <a:t>Narzędzie do ewaluacji szkolenia opracowane przez kandydata.</a:t>
            </a:r>
          </a:p>
          <a:p>
            <a:pPr marL="457200" indent="-457200">
              <a:buAutoNum type="arabicPeriod"/>
            </a:pPr>
            <a:r>
              <a:rPr lang="pl-PL" sz="2400">
                <a:latin typeface="Museo 500"/>
              </a:rPr>
              <a:t>Notatki kandydata.</a:t>
            </a:r>
          </a:p>
          <a:p>
            <a:pPr marL="457200" indent="-457200">
              <a:buAutoNum type="arabicPeriod"/>
            </a:pPr>
            <a:r>
              <a:rPr lang="pl-PL" sz="2400">
                <a:latin typeface="Museo 500"/>
              </a:rPr>
              <a:t>Autorefleksja kandydata – fakultatywnie.</a:t>
            </a:r>
          </a:p>
          <a:p>
            <a:pPr marL="0" indent="0">
              <a:buNone/>
            </a:pPr>
            <a:endParaRPr lang="pl-PL" sz="2400">
              <a:latin typeface="Museo 500"/>
            </a:endParaRPr>
          </a:p>
        </p:txBody>
      </p:sp>
    </p:spTree>
    <p:extLst>
      <p:ext uri="{BB962C8B-B14F-4D97-AF65-F5344CB8AC3E}">
        <p14:creationId xmlns:p14="http://schemas.microsoft.com/office/powerpoint/2010/main" val="273036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339593-AD12-D7FE-09D3-6315CC105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Museo 900"/>
              </a:rPr>
              <a:t>Prowadzenie pracy wychowawczej z grupą</a:t>
            </a:r>
            <a:r>
              <a:rPr lang="pl-PL">
                <a:latin typeface="Museo 900"/>
              </a:rPr>
              <a:t> - warunki dla kandydata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CA333C-ACC8-57EE-57E1-1F71380B3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>
                <a:latin typeface="Museo 500"/>
              </a:rPr>
              <a:t>Formalne: ukończone 18 lat.</a:t>
            </a:r>
            <a:endParaRPr lang="pl-PL" sz="2800"/>
          </a:p>
          <a:p>
            <a:endParaRPr lang="pl-PL" sz="2800">
              <a:latin typeface="Museo 500"/>
            </a:endParaRPr>
          </a:p>
          <a:p>
            <a:r>
              <a:rPr lang="pl-PL" sz="2800">
                <a:latin typeface="Museo 500"/>
              </a:rPr>
              <a:t>Merytoryczne: doświadczenie w pracy z grupą (drużyną):</a:t>
            </a:r>
            <a:endParaRPr lang="pl-PL" sz="2800"/>
          </a:p>
          <a:p>
            <a:pPr lvl="1"/>
            <a:r>
              <a:rPr lang="pl-PL" sz="2800">
                <a:latin typeface="Museo 500"/>
              </a:rPr>
              <a:t>min. 10 osobową,</a:t>
            </a:r>
          </a:p>
          <a:p>
            <a:pPr lvl="1"/>
            <a:r>
              <a:rPr lang="pl-PL" sz="2800">
                <a:latin typeface="Museo 500"/>
              </a:rPr>
              <a:t>przez min. 6 miesięcy,</a:t>
            </a:r>
          </a:p>
          <a:p>
            <a:pPr lvl="1"/>
            <a:r>
              <a:rPr lang="pl-PL" sz="2800">
                <a:latin typeface="Museo 500"/>
              </a:rPr>
              <a:t>min. 12 spotkań.</a:t>
            </a:r>
          </a:p>
          <a:p>
            <a:pPr lvl="1"/>
            <a:endParaRPr lang="pl-PL" sz="2800">
              <a:latin typeface="Museo 500"/>
            </a:endParaRPr>
          </a:p>
          <a:p>
            <a:r>
              <a:rPr lang="pl-PL" sz="2800">
                <a:latin typeface="Museo 500"/>
              </a:rPr>
              <a:t>Ważność kwalifikacji: 10 lat.</a:t>
            </a:r>
            <a:endParaRPr lang="pl-PL" sz="2800"/>
          </a:p>
        </p:txBody>
      </p:sp>
    </p:spTree>
    <p:extLst>
      <p:ext uri="{BB962C8B-B14F-4D97-AF65-F5344CB8AC3E}">
        <p14:creationId xmlns:p14="http://schemas.microsoft.com/office/powerpoint/2010/main" val="1291626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27E185-CE8A-D09A-6B41-DD9B957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Zestawy efektów uczenia się</a:t>
            </a:r>
            <a:endParaRPr lang="pl-PL"/>
          </a:p>
        </p:txBody>
      </p:sp>
      <p:pic>
        <p:nvPicPr>
          <p:cNvPr id="4" name="Symbol zastępczy zawartości 3" descr="Obraz zawierający szkic, rysowanie, klucz, narzędzie&#10;&#10;Opis wygenerowany automatycznie">
            <a:extLst>
              <a:ext uri="{FF2B5EF4-FFF2-40B4-BE49-F238E27FC236}">
                <a16:creationId xmlns:a16="http://schemas.microsoft.com/office/drawing/2014/main" id="{FCDF79D7-4E2E-AB43-9015-B1D9F9C85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882" y="1297603"/>
            <a:ext cx="1455655" cy="1415716"/>
          </a:xfrm>
        </p:spPr>
      </p:pic>
      <p:pic>
        <p:nvPicPr>
          <p:cNvPr id="5" name="Obraz 4" descr="Obraz zawierający rysowanie, ubrania, obuwie, osoba&#10;&#10;Opis wygenerowany automatycznie">
            <a:extLst>
              <a:ext uri="{FF2B5EF4-FFF2-40B4-BE49-F238E27FC236}">
                <a16:creationId xmlns:a16="http://schemas.microsoft.com/office/drawing/2014/main" id="{F3478676-1A65-CDBE-B142-9E1CAEC66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26" y="3038614"/>
            <a:ext cx="1580148" cy="1262037"/>
          </a:xfrm>
          <a:prstGeom prst="rect">
            <a:avLst/>
          </a:prstGeom>
        </p:spPr>
      </p:pic>
      <p:pic>
        <p:nvPicPr>
          <p:cNvPr id="6" name="Obraz 5" descr="Obraz zawierający rysowanie, szkic, kreskówka, ilustracja&#10;&#10;Opis wygenerowany automatycznie">
            <a:extLst>
              <a:ext uri="{FF2B5EF4-FFF2-40B4-BE49-F238E27FC236}">
                <a16:creationId xmlns:a16="http://schemas.microsoft.com/office/drawing/2014/main" id="{6F512917-5821-BCAA-8E9B-F5C6D02A0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10" y="4434273"/>
            <a:ext cx="1446464" cy="177271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C3FFFB9-5B89-CA21-77D8-CD16450DC2D2}"/>
              </a:ext>
            </a:extLst>
          </p:cNvPr>
          <p:cNvSpPr txBox="1"/>
          <p:nvPr/>
        </p:nvSpPr>
        <p:spPr>
          <a:xfrm>
            <a:off x="2491874" y="1810085"/>
            <a:ext cx="7836568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/>
              <a:t>Planowanie programu pracy wychowawczej.</a:t>
            </a:r>
            <a:endParaRPr lang="pl-PL" sz="3200">
              <a:ea typeface="Calibri"/>
              <a:cs typeface="Calibri"/>
            </a:endParaRPr>
          </a:p>
          <a:p>
            <a:endParaRPr lang="pl-PL" sz="3200">
              <a:ea typeface="Calibri"/>
              <a:cs typeface="Calibri"/>
            </a:endParaRPr>
          </a:p>
          <a:p>
            <a:endParaRPr lang="pl-PL" sz="3200">
              <a:ea typeface="Calibri"/>
              <a:cs typeface="Calibri"/>
            </a:endParaRPr>
          </a:p>
          <a:p>
            <a:r>
              <a:rPr lang="pl-PL" sz="3200"/>
              <a:t>Realizacja programu pracy wychowawczej.</a:t>
            </a:r>
            <a:endParaRPr lang="pl-PL" sz="3200">
              <a:ea typeface="Calibri"/>
              <a:cs typeface="Calibri"/>
            </a:endParaRPr>
          </a:p>
          <a:p>
            <a:endParaRPr lang="pl-PL" sz="3200">
              <a:ea typeface="Calibri"/>
              <a:cs typeface="Calibri"/>
            </a:endParaRPr>
          </a:p>
          <a:p>
            <a:endParaRPr lang="pl-PL" sz="3200">
              <a:ea typeface="Calibri"/>
              <a:cs typeface="Calibri"/>
            </a:endParaRPr>
          </a:p>
          <a:p>
            <a:r>
              <a:rPr lang="pl-PL" sz="3200"/>
              <a:t>Ewaluacja programu pracy wychowawczej.</a:t>
            </a:r>
            <a:endParaRPr lang="pl-PL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657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353F91-8745-789D-A31A-9A4BC067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Schemat walidacji</a:t>
            </a:r>
            <a:endParaRPr lang="pl-PL"/>
          </a:p>
        </p:txBody>
      </p:sp>
      <p:pic>
        <p:nvPicPr>
          <p:cNvPr id="4" name="Symbol zastępczy zawartości 3" descr="Obraz zawierający tekst, zrzut ekranu, Czcionka, Grafika&#10;&#10;Opis wygenerowany automatycznie">
            <a:extLst>
              <a:ext uri="{FF2B5EF4-FFF2-40B4-BE49-F238E27FC236}">
                <a16:creationId xmlns:a16="http://schemas.microsoft.com/office/drawing/2014/main" id="{9539D1F7-5001-ABD1-095B-886D0CECF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996" y="1702051"/>
            <a:ext cx="10220795" cy="4336610"/>
          </a:xfrm>
        </p:spPr>
      </p:pic>
    </p:spTree>
    <p:extLst>
      <p:ext uri="{BB962C8B-B14F-4D97-AF65-F5344CB8AC3E}">
        <p14:creationId xmlns:p14="http://schemas.microsoft.com/office/powerpoint/2010/main" val="423894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26381E-9AE0-5116-5C1D-D117D8FE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Museo 900"/>
              </a:rPr>
              <a:t>Materiały pomocnicze, do których warto zajrzeć: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900101-AF26-A8BE-C5D9-EA069156D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>
                <a:latin typeface="Museo 500"/>
              </a:rPr>
              <a:t>Czym jest Zintegrowany System Kwalifikacji: </a:t>
            </a:r>
            <a:r>
              <a:rPr lang="pl-PL" dirty="0">
                <a:latin typeface="Museo 500"/>
                <a:hlinkClick r:id="rId2"/>
              </a:rPr>
              <a:t>https://www.youtube.com/watch?v=762MYnSNAUM</a:t>
            </a:r>
            <a:endParaRPr lang="pl-PL"/>
          </a:p>
          <a:p>
            <a:pPr>
              <a:lnSpc>
                <a:spcPct val="100000"/>
              </a:lnSpc>
            </a:pPr>
            <a:r>
              <a:rPr lang="pl-PL" dirty="0">
                <a:latin typeface="Museo 500"/>
                <a:hlinkClick r:id="rId3"/>
              </a:rPr>
              <a:t>Nagranie webinaru dotyczącego tej prezentacji z udziałem osób odpowiedzialnych za kształcenie w hufcach Chorągwi Krakowskiej ZHP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Museo 500"/>
              </a:rPr>
              <a:t>Piszą o nas: </a:t>
            </a:r>
            <a:r>
              <a:rPr lang="pl-PL" dirty="0">
                <a:latin typeface="Museo 500"/>
                <a:hlinkClick r:id="rId4"/>
              </a:rPr>
              <a:t>https://czuwaj.pl/czuwaj-10-2022/</a:t>
            </a:r>
            <a:r>
              <a:rPr lang="pl-PL" dirty="0">
                <a:latin typeface="Museo 500"/>
              </a:rPr>
              <a:t>, </a:t>
            </a:r>
            <a:r>
              <a:rPr lang="pl-PL" dirty="0">
                <a:latin typeface="Museo 500"/>
                <a:hlinkClick r:id="rId5"/>
              </a:rPr>
              <a:t>https://czuwaj.pl/czuwaj-1-2023/</a:t>
            </a:r>
            <a:r>
              <a:rPr lang="pl-PL" dirty="0">
                <a:latin typeface="Museo 500"/>
              </a:rPr>
              <a:t>, </a:t>
            </a:r>
            <a:r>
              <a:rPr lang="pl-PL" dirty="0">
                <a:latin typeface="Museo 500"/>
                <a:hlinkClick r:id="rId6"/>
              </a:rPr>
              <a:t>https://natropie.zhp.pl/index.php/walidacja-certyfikacja-taka-sytuacja/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Museo 500"/>
              </a:rPr>
              <a:t>O Instytucji Certyfikującej ZHP w ZHP360: </a:t>
            </a:r>
            <a:r>
              <a:rPr lang="pl-PL" dirty="0">
                <a:latin typeface="Museo 500"/>
                <a:hlinkClick r:id="rId7"/>
              </a:rPr>
              <a:t>https://www.youtube.com/watch?v=pYOdIwax-fQ</a:t>
            </a:r>
            <a:endParaRPr lang="pl-PL" dirty="0">
              <a:latin typeface="Museo 500"/>
            </a:endParaRPr>
          </a:p>
          <a:p>
            <a:pPr>
              <a:lnSpc>
                <a:spcPct val="100000"/>
              </a:lnSpc>
            </a:pPr>
            <a:r>
              <a:rPr lang="pl-PL" dirty="0">
                <a:latin typeface="Museo 500"/>
              </a:rPr>
              <a:t>Więcej o Zintegrowanym Systemie Kwalifikacji: </a:t>
            </a:r>
            <a:r>
              <a:rPr lang="pl-PL" dirty="0">
                <a:latin typeface="Museo 500"/>
                <a:hlinkClick r:id="rId8"/>
              </a:rPr>
              <a:t>https://kwalifikacje.gov.pl/</a:t>
            </a:r>
            <a:r>
              <a:rPr lang="pl-PL" dirty="0">
                <a:latin typeface="Museo 500"/>
              </a:rPr>
              <a:t>, </a:t>
            </a:r>
            <a:r>
              <a:rPr lang="pl-PL" dirty="0">
                <a:latin typeface="Museo 500"/>
                <a:hlinkClick r:id="rId9"/>
              </a:rPr>
              <a:t>https://kwalifikacje.gov.pl/download/prezentacja_zsk.pdf</a:t>
            </a:r>
            <a:endParaRPr lang="pl-PL" dirty="0">
              <a:latin typeface="Museo 500"/>
            </a:endParaRPr>
          </a:p>
          <a:p>
            <a:pPr marL="0" indent="0">
              <a:buNone/>
            </a:pPr>
            <a:endParaRPr lang="pl-PL" dirty="0">
              <a:latin typeface="Museo 500"/>
            </a:endParaRPr>
          </a:p>
          <a:p>
            <a:endParaRPr lang="pl-PL" dirty="0">
              <a:latin typeface="Museo 500"/>
            </a:endParaRPr>
          </a:p>
        </p:txBody>
      </p:sp>
    </p:spTree>
    <p:extLst>
      <p:ext uri="{BB962C8B-B14F-4D97-AF65-F5344CB8AC3E}">
        <p14:creationId xmlns:p14="http://schemas.microsoft.com/office/powerpoint/2010/main" val="3253316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DE1A1F-914C-1AF5-EFBC-28FF96E1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Metody walidacji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2C24D4-6B86-B388-4D94-0B6649F7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sz="3600">
                <a:latin typeface="Museo 500"/>
              </a:rPr>
              <a:t>Analiza dowodów (ocena portfolio).</a:t>
            </a:r>
          </a:p>
          <a:p>
            <a:pPr marL="457200" indent="-457200">
              <a:buAutoNum type="arabicPeriod"/>
            </a:pPr>
            <a:r>
              <a:rPr lang="pl-PL" sz="3600">
                <a:latin typeface="Museo 500"/>
              </a:rPr>
              <a:t>Wywiad według scenariusza.</a:t>
            </a:r>
            <a:endParaRPr lang="pl-PL" sz="3600"/>
          </a:p>
        </p:txBody>
      </p:sp>
    </p:spTree>
    <p:extLst>
      <p:ext uri="{BB962C8B-B14F-4D97-AF65-F5344CB8AC3E}">
        <p14:creationId xmlns:p14="http://schemas.microsoft.com/office/powerpoint/2010/main" val="1505266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85674F-8C7F-6CE6-2518-44778ECF6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Portfolio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F71975-93BE-D752-4157-A6EE66150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53" y="1407946"/>
            <a:ext cx="11359081" cy="4336610"/>
          </a:xfrm>
        </p:spPr>
        <p:txBody>
          <a:bodyPr/>
          <a:lstStyle/>
          <a:p>
            <a:r>
              <a:rPr lang="pl-PL" dirty="0">
                <a:latin typeface="Museo 500"/>
              </a:rPr>
              <a:t>Charakterystyka grupy.  </a:t>
            </a:r>
          </a:p>
          <a:p>
            <a:r>
              <a:rPr lang="pl-PL" dirty="0">
                <a:latin typeface="Museo 500"/>
              </a:rPr>
              <a:t>Cele wychowawcze pracy z grupą.  </a:t>
            </a:r>
          </a:p>
          <a:p>
            <a:r>
              <a:rPr lang="pl-PL" dirty="0">
                <a:latin typeface="Museo 500"/>
              </a:rPr>
              <a:t>Program pracy wychowawczej grupy (plan pracy drużyny) - min. 10 osób; min. 12 spotkań; min. 6 mies. </a:t>
            </a:r>
          </a:p>
          <a:p>
            <a:r>
              <a:rPr lang="pl-PL" dirty="0">
                <a:latin typeface="Museo 500"/>
              </a:rPr>
              <a:t>Dokumentacja realizacji programu pracy wychowawczej, w tym m.in.: </a:t>
            </a:r>
          </a:p>
          <a:p>
            <a:pPr lvl="1"/>
            <a:r>
              <a:rPr lang="pl-PL" dirty="0">
                <a:latin typeface="Museo 500"/>
              </a:rPr>
              <a:t>konspekty, filmy, zdjęcia z realizacji co najmniej dwóch różnych form działania z grupą.  </a:t>
            </a:r>
          </a:p>
          <a:p>
            <a:r>
              <a:rPr lang="pl-PL" dirty="0">
                <a:latin typeface="Museo 500"/>
              </a:rPr>
              <a:t>Ocena realizacji programu pracy wychowawczej.  </a:t>
            </a:r>
          </a:p>
          <a:p>
            <a:r>
              <a:rPr lang="pl-PL" dirty="0">
                <a:latin typeface="Museo 500"/>
              </a:rPr>
              <a:t>Dokument poświadczający przeprowadzenie programu pracy wychowawczej wystawiony przez podmiot, w którym osoba przystępująca do walidacji prowadziła pracę wychowawczą (np. przez hufiec).  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364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0A6237-57FA-CC8F-77A5-8574620A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Zapewnienie jakości</a:t>
            </a:r>
            <a:endParaRPr lang="pl-PL"/>
          </a:p>
        </p:txBody>
      </p:sp>
      <p:pic>
        <p:nvPicPr>
          <p:cNvPr id="4" name="Symbol zastępczy zawartości 3" descr="Obraz zawierający tekst, zrzut ekranu, Czcionka, Prostokąt&#10;&#10;Opis wygenerowany automatycznie">
            <a:extLst>
              <a:ext uri="{FF2B5EF4-FFF2-40B4-BE49-F238E27FC236}">
                <a16:creationId xmlns:a16="http://schemas.microsoft.com/office/drawing/2014/main" id="{19360700-5BD3-DC3D-8810-0B22766C5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266" y="1702051"/>
            <a:ext cx="7628254" cy="4336610"/>
          </a:xfrm>
        </p:spPr>
      </p:pic>
    </p:spTree>
    <p:extLst>
      <p:ext uri="{BB962C8B-B14F-4D97-AF65-F5344CB8AC3E}">
        <p14:creationId xmlns:p14="http://schemas.microsoft.com/office/powerpoint/2010/main" val="3126530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077272-2980-DC26-7682-D508BC4D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Rozdzielność procesów uczenia się i weryfikacji: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A83689-052F-7D71-BF99-3D62DC96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53" y="1595104"/>
            <a:ext cx="11359081" cy="433661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latin typeface="Museo 500"/>
              </a:rPr>
              <a:t>W działalność szkoleniową i proces walidacji nie mogą być zaangażowane te same osoby.</a:t>
            </a:r>
            <a:endParaRPr lang="pl-PL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sz="2800" dirty="0">
              <a:latin typeface="Museo 50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latin typeface="Museo 500"/>
              </a:rPr>
              <a:t>Osoba prowadząca weryfikację nie może w okresie 1 roku poprzedzającym prowadzenie procesu weryfikacji szkolić osoby do niej przystępującej w wymiarze większym niż 30 h. Przez szkolenie rozumie się także bycie członkiem zespołu prowadzącego szkolenie/kurs, w którym brał udział kandydat.</a:t>
            </a:r>
            <a:endParaRPr lang="pl-PL" sz="2800"/>
          </a:p>
          <a:p>
            <a:pPr marL="0" indent="0">
              <a:buNone/>
            </a:pPr>
            <a:endParaRPr lang="pl-PL" sz="2800" dirty="0">
              <a:latin typeface="Museo 50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576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A4BACD-4888-A3A0-BF58-9AF5963E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Museo 900"/>
              </a:rPr>
              <a:t>Inne czynniki związane z potencjalnym konfliktem interesów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B2AECE-258E-F155-4FAA-B4B18298D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>
              <a:spcBef>
                <a:spcPts val="700"/>
              </a:spcBef>
              <a:spcAft>
                <a:spcPts val="0"/>
              </a:spcAft>
            </a:pPr>
            <a:r>
              <a:rPr lang="pl-PL" sz="2800" dirty="0">
                <a:latin typeface="Arial"/>
                <a:cs typeface="Arial"/>
              </a:rPr>
              <a:t>Pozostawianie w bezpośrednim stosunku nadrzędności lub podrzędności służbowej</a:t>
            </a:r>
          </a:p>
          <a:p>
            <a:pPr marL="800100" lvl="1"/>
            <a:r>
              <a:rPr lang="pl-PL" sz="2800" dirty="0">
                <a:latin typeface="Arial"/>
                <a:cs typeface="Arial"/>
              </a:rPr>
              <a:t>Pracowanie wspólnie z kandydatem w ramach jednego powołanego formalnie zespołu pracującego w trybie ciągłym i regularnym w okresie 1 roku poprzedzającego rozpoczęcie weryfikacji</a:t>
            </a:r>
          </a:p>
          <a:p>
            <a:pPr marL="800100" lvl="1"/>
            <a:r>
              <a:rPr lang="pl-PL" sz="2800" dirty="0">
                <a:latin typeface="Arial"/>
                <a:cs typeface="Arial"/>
              </a:rPr>
              <a:t>Bycie krewnym lub powinowatym w rozumieniu zapisanym w KPA</a:t>
            </a:r>
          </a:p>
          <a:p>
            <a:pPr marL="800100" lvl="1"/>
            <a:r>
              <a:rPr lang="pl-PL" sz="2800" dirty="0">
                <a:latin typeface="Arial"/>
                <a:cs typeface="Arial"/>
              </a:rPr>
              <a:t>Pełnienie wobec kandydata funkcji doradcy w ramach danego procesu walidacji w ZHP w ciągu 18 miesięcy poprzedzającym rozpoczęcie weryfikacji.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4615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A1804E-5B38-6AEA-FF2C-9CB03741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Potwierdź swoje kwalifikacje IC ZHP!</a:t>
            </a:r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511427-AAF0-DD1A-B8A3-4D802D155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3200" dirty="0">
                <a:latin typeface="Museo 500"/>
                <a:hlinkClick r:id="rId2"/>
              </a:rPr>
              <a:t>https://zhp.pl/instytucja-certyfikujaca/</a:t>
            </a:r>
            <a:endParaRPr lang="pl-PL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5304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Zintegrowany System Kwalifikacji – czym jest?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>
                <a:latin typeface="Museo 500"/>
              </a:rPr>
              <a:t>Wsparcie w częstym przekwalifikowaniu się.</a:t>
            </a:r>
          </a:p>
          <a:p>
            <a:r>
              <a:rPr lang="pl-PL" sz="2400">
                <a:latin typeface="Museo 500"/>
              </a:rPr>
              <a:t>Wsparcie uczenia się przez całe życie.</a:t>
            </a:r>
            <a:endParaRPr lang="pl-PL" sz="2400"/>
          </a:p>
          <a:p>
            <a:r>
              <a:rPr lang="pl-PL" sz="2400">
                <a:latin typeface="Museo 500"/>
              </a:rPr>
              <a:t>Efekty uczenia się, a nie proces kształcenia.</a:t>
            </a:r>
            <a:endParaRPr lang="pl-PL" sz="2400"/>
          </a:p>
          <a:p>
            <a:r>
              <a:rPr lang="pl-PL" sz="2400">
                <a:latin typeface="Museo 500"/>
              </a:rPr>
              <a:t>Integracja różnych sposobów uczenia się:</a:t>
            </a:r>
            <a:endParaRPr lang="pl-PL" sz="2400"/>
          </a:p>
          <a:p>
            <a:pPr lvl="1"/>
            <a:r>
              <a:rPr lang="pl-PL" sz="2400">
                <a:latin typeface="Museo 500"/>
              </a:rPr>
              <a:t>Edukacja formalna</a:t>
            </a:r>
          </a:p>
          <a:p>
            <a:pPr lvl="1"/>
            <a:r>
              <a:rPr lang="pl-PL" sz="2400">
                <a:latin typeface="Museo 500"/>
              </a:rPr>
              <a:t>Edukacja </a:t>
            </a:r>
            <a:r>
              <a:rPr lang="pl-PL" sz="2400" err="1">
                <a:latin typeface="Museo 500"/>
              </a:rPr>
              <a:t>pozaformalna</a:t>
            </a:r>
            <a:r>
              <a:rPr lang="pl-PL" sz="2400">
                <a:latin typeface="Museo 500"/>
              </a:rPr>
              <a:t> </a:t>
            </a:r>
          </a:p>
          <a:p>
            <a:pPr lvl="1"/>
            <a:r>
              <a:rPr lang="pl-PL" sz="2400">
                <a:latin typeface="Museo 500"/>
              </a:rPr>
              <a:t>Uczenie się nieformalne</a:t>
            </a:r>
          </a:p>
          <a:p>
            <a:r>
              <a:rPr lang="pl-PL" sz="2400">
                <a:latin typeface="Museo 500"/>
              </a:rPr>
              <a:t>Wsparcie osób uczących się, pracowników, wolontariuszy.</a:t>
            </a:r>
            <a:endParaRPr lang="pl-PL" sz="2400"/>
          </a:p>
          <a:p>
            <a:r>
              <a:rPr lang="pl-PL" sz="2400">
                <a:latin typeface="Museo 500"/>
              </a:rPr>
              <a:t>Wsparcie pracodawców i rynku pracy.</a:t>
            </a:r>
            <a:endParaRPr lang="pl-PL" sz="2400"/>
          </a:p>
          <a:p>
            <a:endParaRPr lang="pl-PL" sz="2400"/>
          </a:p>
          <a:p>
            <a:pPr marL="0" indent="0"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21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AD07B3-8ADE-9D49-5BA8-FC06F5B42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Ustawa o Zintegrowanym Systemie Kwalifikacji z 22 grudnia 2015 r.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5BFC71-8C16-4CFC-9E72-DD06F1C14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>
                <a:latin typeface="Museo 500"/>
              </a:rPr>
              <a:t>Tworzy Zintegrowany Rejestr Kwalifikacji.</a:t>
            </a:r>
          </a:p>
          <a:p>
            <a:r>
              <a:rPr lang="pl-PL" sz="2800">
                <a:latin typeface="Museo 500"/>
              </a:rPr>
              <a:t>Określa sposób opisywania kwalifikacji oraz zasady ich włączania do systemu.</a:t>
            </a:r>
          </a:p>
          <a:p>
            <a:r>
              <a:rPr lang="pl-PL" sz="2800">
                <a:latin typeface="Museo 500"/>
              </a:rPr>
              <a:t>Określa instytucje funkcjonujące w systemie i zasady zapewniania jakości walidacji.</a:t>
            </a:r>
            <a:endParaRPr lang="pl-PL" sz="2800"/>
          </a:p>
          <a:p>
            <a:r>
              <a:rPr lang="pl-PL" sz="2800">
                <a:latin typeface="Museo 500"/>
              </a:rPr>
              <a:t>Wprowadza Polską Ramę Kwalifikacji i zasady przypisywania poziomów PRK do kwalifikacji.</a:t>
            </a:r>
          </a:p>
        </p:txBody>
      </p:sp>
    </p:spTree>
    <p:extLst>
      <p:ext uri="{BB962C8B-B14F-4D97-AF65-F5344CB8AC3E}">
        <p14:creationId xmlns:p14="http://schemas.microsoft.com/office/powerpoint/2010/main" val="151365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D47234-C24A-B2EC-E6FA-143F872D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Obraz zawierający tekst, zrzut ekranu, Czcionka, diagram&#10;&#10;Opis wygenerowany automatycznie">
            <a:extLst>
              <a:ext uri="{FF2B5EF4-FFF2-40B4-BE49-F238E27FC236}">
                <a16:creationId xmlns:a16="http://schemas.microsoft.com/office/drawing/2014/main" id="{9FC718D1-8B12-58A1-47E4-C19235478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62" y="307447"/>
            <a:ext cx="11593655" cy="5918119"/>
          </a:xfrm>
        </p:spPr>
      </p:pic>
    </p:spTree>
    <p:extLst>
      <p:ext uri="{BB962C8B-B14F-4D97-AF65-F5344CB8AC3E}">
        <p14:creationId xmlns:p14="http://schemas.microsoft.com/office/powerpoint/2010/main" val="222083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D810E7-D06F-88CB-CB79-9BA7B4BC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zawierający tekst, zrzut ekranu, Czcionka, diagram&#10;&#10;Opis wygenerowany automatycznie">
            <a:extLst>
              <a:ext uri="{FF2B5EF4-FFF2-40B4-BE49-F238E27FC236}">
                <a16:creationId xmlns:a16="http://schemas.microsoft.com/office/drawing/2014/main" id="{216CE00D-DD46-2300-F867-2B438A1ED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487" y="418431"/>
            <a:ext cx="10476519" cy="5759968"/>
          </a:xfrm>
        </p:spPr>
      </p:pic>
    </p:spTree>
    <p:extLst>
      <p:ext uri="{BB962C8B-B14F-4D97-AF65-F5344CB8AC3E}">
        <p14:creationId xmlns:p14="http://schemas.microsoft.com/office/powerpoint/2010/main" val="255906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FE3640-81C4-4BD5-359A-59B06E03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useo 900"/>
              </a:rPr>
              <a:t>Kwalifikacja to: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3A2EF0-E9EC-883A-9130-6F7846813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>
                <a:latin typeface="Museo 500"/>
              </a:rPr>
              <a:t>zestaw efektów uczenia się w zakresie wiedzy, umiejętności oraz kompetencji społecznych</a:t>
            </a:r>
            <a:r>
              <a:rPr lang="pl-PL" sz="2400">
                <a:latin typeface="Museo 500"/>
              </a:rPr>
              <a:t>, </a:t>
            </a:r>
            <a:endParaRPr lang="pl-PL" sz="2400"/>
          </a:p>
          <a:p>
            <a:r>
              <a:rPr lang="pl-PL" sz="2400">
                <a:latin typeface="Museo 500"/>
              </a:rPr>
              <a:t>nabytych w edukacji formalnej, edukacji </a:t>
            </a:r>
            <a:r>
              <a:rPr lang="pl-PL" sz="2400" err="1">
                <a:latin typeface="Museo 500"/>
              </a:rPr>
              <a:t>pozaformalnej</a:t>
            </a:r>
            <a:r>
              <a:rPr lang="pl-PL" sz="2400">
                <a:latin typeface="Museo 500"/>
              </a:rPr>
              <a:t> lub poprzez uczenie się nieformalne,</a:t>
            </a:r>
            <a:endParaRPr lang="pl-PL" sz="2400"/>
          </a:p>
          <a:p>
            <a:r>
              <a:rPr lang="pl-PL" sz="2400">
                <a:latin typeface="Museo 500"/>
              </a:rPr>
              <a:t>zgodnych z ustalonymi dla danej kwalifikacji wymaganiami,</a:t>
            </a:r>
            <a:endParaRPr lang="pl-PL" sz="2400"/>
          </a:p>
          <a:p>
            <a:r>
              <a:rPr lang="pl-PL" sz="2400">
                <a:latin typeface="Museo 500"/>
              </a:rPr>
              <a:t>których osiągnięcie zostało sprawdzone w walidacji oraz </a:t>
            </a:r>
            <a:endParaRPr lang="pl-PL" sz="2400"/>
          </a:p>
          <a:p>
            <a:r>
              <a:rPr lang="pl-PL" sz="2400">
                <a:latin typeface="Museo 500"/>
              </a:rPr>
              <a:t>formalnie potwierdzone przez uprawniony podmiot certyfikujący.</a:t>
            </a:r>
            <a:endParaRPr lang="pl-PL" sz="2400"/>
          </a:p>
          <a:p>
            <a:pPr algn="r"/>
            <a:r>
              <a:rPr lang="pl-PL" i="1">
                <a:latin typeface="Museo 500"/>
              </a:rPr>
              <a:t>Ustawa o ZSK</a:t>
            </a:r>
            <a:endParaRPr lang="pl-PL"/>
          </a:p>
          <a:p>
            <a:pPr marL="457200" indent="-457200">
              <a:buAutoNum type="arabicParenR"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53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1851026" y="365125"/>
            <a:ext cx="8188325" cy="909638"/>
          </a:xfrm>
        </p:spPr>
        <p:txBody>
          <a:bodyPr/>
          <a:lstStyle/>
          <a:p>
            <a:pPr eaLnBrk="1" hangingPunct="1"/>
            <a:r>
              <a:rPr lang="pl-PL" altLang="pl-PL" sz="3600">
                <a:latin typeface="Museo 900" pitchFamily="50" charset="0"/>
              </a:rPr>
              <a:t>Kwalifikacja = potwierdzone efekty uczenia się</a:t>
            </a:r>
            <a:endParaRPr lang="en-US" altLang="pl-PL">
              <a:latin typeface="Museo 900" pitchFamily="50" charset="0"/>
            </a:endParaRPr>
          </a:p>
        </p:txBody>
      </p:sp>
      <p:sp>
        <p:nvSpPr>
          <p:cNvPr id="4" name="Prostokąt zaokrąglony 3"/>
          <p:cNvSpPr/>
          <p:nvPr/>
        </p:nvSpPr>
        <p:spPr bwMode="auto">
          <a:xfrm>
            <a:off x="2120901" y="1519238"/>
            <a:ext cx="2303463" cy="41465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95" tIns="45747" rIns="91495" bIns="45747"/>
          <a:lstStyle/>
          <a:p>
            <a:pPr>
              <a:defRPr/>
            </a:pPr>
            <a:endParaRPr lang="pl-PL" sz="2400">
              <a:latin typeface="Arial" charset="0"/>
              <a:cs typeface="Arial" charset="0"/>
            </a:endParaRPr>
          </a:p>
        </p:txBody>
      </p:sp>
      <p:pic>
        <p:nvPicPr>
          <p:cNvPr id="9220" name="Picture 16" descr="http://award.ispo.com/content/04_Icons/05_Prozess/AW14_Icon_200x142_Prozess_JuryMee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9" y="2951163"/>
            <a:ext cx="1152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http://www.clker.com/cliparts/c/H/P/o/i/5/man-and-woman-diagram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552825"/>
            <a:ext cx="77628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2" descr="http://www.breeam.com/projects/img/icon-illustration-tour-myprojec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516064"/>
            <a:ext cx="401796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 descr="https://cdn4.iconfinder.com/data/icons/education-training/33/exam-12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4208464"/>
            <a:ext cx="12192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0"/>
          <p:cNvSpPr txBox="1">
            <a:spLocks noChangeArrowheads="1"/>
          </p:cNvSpPr>
          <p:nvPr/>
        </p:nvSpPr>
        <p:spPr bwMode="auto">
          <a:xfrm>
            <a:off x="5381625" y="5910264"/>
            <a:ext cx="2305050" cy="44132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95" tIns="45747" rIns="91495" bIns="45747">
            <a:spAutoFit/>
          </a:bodyPr>
          <a:lstStyle/>
          <a:p>
            <a:pPr algn="ctr">
              <a:defRPr/>
            </a:pPr>
            <a:r>
              <a:rPr lang="pl-PL" altLang="pl-PL" sz="2000" b="1">
                <a:solidFill>
                  <a:srgbClr val="000000"/>
                </a:solidFill>
              </a:rPr>
              <a:t>walidacja</a:t>
            </a:r>
            <a:endParaRPr lang="en-US" altLang="pl-PL" sz="2000" b="1">
              <a:solidFill>
                <a:srgbClr val="000000"/>
              </a:solidFill>
            </a:endParaRPr>
          </a:p>
        </p:txBody>
      </p:sp>
      <p:sp>
        <p:nvSpPr>
          <p:cNvPr id="10" name="pole tekstowe 10"/>
          <p:cNvSpPr txBox="1">
            <a:spLocks noChangeArrowheads="1"/>
          </p:cNvSpPr>
          <p:nvPr/>
        </p:nvSpPr>
        <p:spPr bwMode="auto">
          <a:xfrm>
            <a:off x="2165350" y="5910264"/>
            <a:ext cx="2305050" cy="44132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95" tIns="45747" rIns="91495" bIns="45747">
            <a:spAutoFit/>
          </a:bodyPr>
          <a:lstStyle/>
          <a:p>
            <a:pPr algn="ctr">
              <a:defRPr/>
            </a:pPr>
            <a:r>
              <a:rPr lang="pl-PL" altLang="pl-PL" sz="2000" b="1">
                <a:solidFill>
                  <a:srgbClr val="000000"/>
                </a:solidFill>
              </a:rPr>
              <a:t>efekty</a:t>
            </a:r>
            <a:r>
              <a:rPr lang="pl-PL" altLang="pl-PL" sz="2000">
                <a:solidFill>
                  <a:srgbClr val="000000"/>
                </a:solidFill>
              </a:rPr>
              <a:t> </a:t>
            </a:r>
            <a:r>
              <a:rPr lang="pl-PL" altLang="pl-PL" sz="2000" b="1">
                <a:solidFill>
                  <a:srgbClr val="000000"/>
                </a:solidFill>
              </a:rPr>
              <a:t>uczenia</a:t>
            </a:r>
            <a:r>
              <a:rPr lang="pl-PL" altLang="pl-PL" sz="2000">
                <a:solidFill>
                  <a:srgbClr val="000000"/>
                </a:solidFill>
              </a:rPr>
              <a:t> </a:t>
            </a:r>
            <a:r>
              <a:rPr lang="pl-PL" altLang="pl-PL" sz="2000" b="1">
                <a:solidFill>
                  <a:srgbClr val="000000"/>
                </a:solidFill>
              </a:rPr>
              <a:t>się</a:t>
            </a:r>
            <a:endParaRPr lang="en-US" altLang="pl-PL" sz="2000" b="1">
              <a:solidFill>
                <a:srgbClr val="000000"/>
              </a:solidFill>
            </a:endParaRPr>
          </a:p>
        </p:txBody>
      </p:sp>
      <p:sp>
        <p:nvSpPr>
          <p:cNvPr id="11" name="pole tekstowe 20"/>
          <p:cNvSpPr txBox="1">
            <a:spLocks noChangeArrowheads="1"/>
          </p:cNvSpPr>
          <p:nvPr/>
        </p:nvSpPr>
        <p:spPr bwMode="auto">
          <a:xfrm>
            <a:off x="8128000" y="5910264"/>
            <a:ext cx="2305050" cy="44132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95" tIns="45747" rIns="91495" bIns="45747">
            <a:spAutoFit/>
          </a:bodyPr>
          <a:lstStyle/>
          <a:p>
            <a:pPr algn="ctr">
              <a:defRPr/>
            </a:pPr>
            <a:r>
              <a:rPr lang="pl-PL" altLang="pl-PL" sz="2000" b="1">
                <a:solidFill>
                  <a:srgbClr val="000000"/>
                </a:solidFill>
              </a:rPr>
              <a:t>kwalifikacja</a:t>
            </a:r>
            <a:endParaRPr lang="en-US" altLang="pl-PL" sz="2000" b="1">
              <a:solidFill>
                <a:srgbClr val="000000"/>
              </a:solidFill>
            </a:endParaRPr>
          </a:p>
        </p:txBody>
      </p:sp>
      <p:pic>
        <p:nvPicPr>
          <p:cNvPr id="9227" name="Picture 14" descr="https://image.freepik.com/free-icon/certificate-diploma_318-144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2462214"/>
            <a:ext cx="25082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Strzałka w prawo 13"/>
          <p:cNvSpPr>
            <a:spLocks noChangeArrowheads="1"/>
          </p:cNvSpPr>
          <p:nvPr/>
        </p:nvSpPr>
        <p:spPr bwMode="auto">
          <a:xfrm>
            <a:off x="8128000" y="3481389"/>
            <a:ext cx="344488" cy="179387"/>
          </a:xfrm>
          <a:prstGeom prst="rightArrow">
            <a:avLst>
              <a:gd name="adj1" fmla="val 50000"/>
              <a:gd name="adj2" fmla="val 50321"/>
            </a:avLst>
          </a:prstGeom>
          <a:solidFill>
            <a:schemeClr val="tx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91495" tIns="45747" rIns="91495" bIns="4574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pl-PL" sz="2400">
              <a:solidFill>
                <a:srgbClr val="000000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 bwMode="auto">
          <a:xfrm>
            <a:off x="5303838" y="1519238"/>
            <a:ext cx="2305050" cy="41465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95" tIns="45747" rIns="91495" bIns="45747"/>
          <a:lstStyle/>
          <a:p>
            <a:pPr>
              <a:defRPr/>
            </a:pPr>
            <a:endParaRPr lang="pl-PL" sz="2400">
              <a:latin typeface="Arial" charset="0"/>
              <a:cs typeface="Arial" charset="0"/>
            </a:endParaRPr>
          </a:p>
        </p:txBody>
      </p:sp>
      <p:pic>
        <p:nvPicPr>
          <p:cNvPr id="9230" name="Obraz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7" t="34364" r="41296" b="17274"/>
          <a:stretch>
            <a:fillRect/>
          </a:stretch>
        </p:blipFill>
        <p:spPr bwMode="auto">
          <a:xfrm>
            <a:off x="2732089" y="4456113"/>
            <a:ext cx="108108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Obraz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3" t="32768" r="34697" b="16322"/>
          <a:stretch>
            <a:fillRect/>
          </a:stretch>
        </p:blipFill>
        <p:spPr bwMode="auto">
          <a:xfrm>
            <a:off x="2778125" y="2009776"/>
            <a:ext cx="10810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Strzałka w prawo 13"/>
          <p:cNvSpPr>
            <a:spLocks noChangeArrowheads="1"/>
          </p:cNvSpPr>
          <p:nvPr/>
        </p:nvSpPr>
        <p:spPr bwMode="auto">
          <a:xfrm>
            <a:off x="4762500" y="3379789"/>
            <a:ext cx="344488" cy="180975"/>
          </a:xfrm>
          <a:prstGeom prst="rightArrow">
            <a:avLst>
              <a:gd name="adj1" fmla="val 50000"/>
              <a:gd name="adj2" fmla="val 49879"/>
            </a:avLst>
          </a:prstGeom>
          <a:solidFill>
            <a:schemeClr val="tx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91495" tIns="45747" rIns="91495" bIns="4574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pl-PL" sz="2400">
              <a:solidFill>
                <a:srgbClr val="000000"/>
              </a:solidFill>
            </a:endParaRPr>
          </a:p>
        </p:txBody>
      </p:sp>
      <p:pic>
        <p:nvPicPr>
          <p:cNvPr id="9233" name="Obraz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3227389"/>
            <a:ext cx="10795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67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raz zawierający tekst, zrzut ekranu, Czcionka, krąg&#10;&#10;Opis wygenerowany automatycznie">
            <a:extLst>
              <a:ext uri="{FF2B5EF4-FFF2-40B4-BE49-F238E27FC236}">
                <a16:creationId xmlns:a16="http://schemas.microsoft.com/office/drawing/2014/main" id="{F44E74B6-1184-3C4E-3164-2126251EC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998" y="338472"/>
            <a:ext cx="10134475" cy="5820504"/>
          </a:xfrm>
        </p:spPr>
      </p:pic>
    </p:spTree>
    <p:extLst>
      <p:ext uri="{BB962C8B-B14F-4D97-AF65-F5344CB8AC3E}">
        <p14:creationId xmlns:p14="http://schemas.microsoft.com/office/powerpoint/2010/main" val="2919041810"/>
      </p:ext>
    </p:extLst>
  </p:cSld>
  <p:clrMapOvr>
    <a:masterClrMapping/>
  </p:clrMapOvr>
</p:sld>
</file>

<file path=ppt/theme/theme1.xml><?xml version="1.0" encoding="utf-8"?>
<a:theme xmlns:a="http://schemas.openxmlformats.org/drawingml/2006/main" name="ZHP 16 na 9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koleniePodatkiRachunkowosc-wzor" id="{773D8549-1FF3-43F3-883E-ADE5FD55388C}" vid="{42F37160-8BEE-4973-B2F0-6E4B9B59E2CD}"/>
    </a:ext>
  </a:extLst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zór prezentacji [tryb zgodności]" id="{53B6CEF5-1B3F-4D71-A9CE-5235C9A57A6C}" vid="{6DE61B26-736E-4151-973B-FD073E56E5B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2208B611217B4EB0EF0A807934D301" ma:contentTypeVersion="17" ma:contentTypeDescription="Utwórz nowy dokument." ma:contentTypeScope="" ma:versionID="d9584463211bec96f3255f2a479d6dbd">
  <xsd:schema xmlns:xsd="http://www.w3.org/2001/XMLSchema" xmlns:xs="http://www.w3.org/2001/XMLSchema" xmlns:p="http://schemas.microsoft.com/office/2006/metadata/properties" xmlns:ns2="5d805c6e-7531-47aa-95ee-a6258aea7dcb" xmlns:ns3="481e40e3-631f-4f65-b3a7-4f2a35711426" targetNamespace="http://schemas.microsoft.com/office/2006/metadata/properties" ma:root="true" ma:fieldsID="cea1b78faa88aad1ac5194195bae1fd8" ns2:_="" ns3:_="">
    <xsd:import namespace="5d805c6e-7531-47aa-95ee-a6258aea7dcb"/>
    <xsd:import namespace="481e40e3-631f-4f65-b3a7-4f2a357114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05c6e-7531-47aa-95ee-a6258aea7d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Tagi obrazów" ma:readOnly="false" ma:fieldId="{5cf76f15-5ced-4ddc-b409-7134ff3c332f}" ma:taxonomyMulti="true" ma:sspId="0cc9fac5-377b-40bd-b203-fbeec07453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e40e3-631f-4f65-b3a7-4f2a3571142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8545fd1-a0e4-4d73-86cb-e1734d037564}" ma:internalName="TaxCatchAll" ma:showField="CatchAllData" ma:web="481e40e3-631f-4f65-b3a7-4f2a357114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81e40e3-631f-4f65-b3a7-4f2a35711426">
      <UserInfo>
        <DisplayName>Julia Czekalska</DisplayName>
        <AccountId>74</AccountId>
        <AccountType/>
      </UserInfo>
      <UserInfo>
        <DisplayName>Wiktoria Tobolewska</DisplayName>
        <AccountId>60</AccountId>
        <AccountType/>
      </UserInfo>
    </SharedWithUsers>
    <TaxCatchAll xmlns="481e40e3-631f-4f65-b3a7-4f2a35711426" xsi:nil="true"/>
    <lcf76f155ced4ddcb4097134ff3c332f xmlns="5d805c6e-7531-47aa-95ee-a6258aea7dc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20BB6F-F9BC-4E4A-A68C-55CA03447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805c6e-7531-47aa-95ee-a6258aea7dcb"/>
    <ds:schemaRef ds:uri="481e40e3-631f-4f65-b3a7-4f2a357114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25A1E9-A710-4882-955D-C813EBD95FBF}">
  <ds:schemaRefs>
    <ds:schemaRef ds:uri="16e26233-6ff4-4e2f-8c05-4f66ab1ff2c1"/>
    <ds:schemaRef ds:uri="481e40e3-631f-4f65-b3a7-4f2a35711426"/>
    <ds:schemaRef ds:uri="5d805c6e-7531-47aa-95ee-a6258aea7dcb"/>
    <ds:schemaRef ds:uri="ba586390-7ecd-4dcb-b45c-584b8851d5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F2A81F-9A2D-4ED2-B74B-0D52DBBE8B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szkoleniePodatkiRachunkowosc-wzor</Template>
  <TotalTime>0</TotalTime>
  <Words>855</Words>
  <Application>Microsoft Office PowerPoint</Application>
  <PresentationFormat>Panoramiczny</PresentationFormat>
  <Paragraphs>118</Paragraphs>
  <Slides>25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25</vt:i4>
      </vt:variant>
    </vt:vector>
  </HeadingPairs>
  <TitlesOfParts>
    <vt:vector size="27" baseType="lpstr">
      <vt:lpstr>ZHP 16 na 9</vt:lpstr>
      <vt:lpstr>Motyw pakietu Office</vt:lpstr>
      <vt:lpstr>Instytucja Certyfikująca ZHP</vt:lpstr>
      <vt:lpstr>Materiały pomocnicze, do których warto zajrzeć:</vt:lpstr>
      <vt:lpstr>Zintegrowany System Kwalifikacji – czym jest?</vt:lpstr>
      <vt:lpstr>Ustawa o Zintegrowanym Systemie Kwalifikacji z 22 grudnia 2015 r.</vt:lpstr>
      <vt:lpstr>Prezentacja programu PowerPoint</vt:lpstr>
      <vt:lpstr>Prezentacja programu PowerPoint</vt:lpstr>
      <vt:lpstr>Kwalifikacja to:</vt:lpstr>
      <vt:lpstr>Kwalifikacja = potwierdzone efekty uczenia się</vt:lpstr>
      <vt:lpstr>Prezentacja programu PowerPoint</vt:lpstr>
      <vt:lpstr>ZHP jako Instytucja Certyfikująca</vt:lpstr>
      <vt:lpstr>Kwalifikacje prowadzone przez IC ZHP</vt:lpstr>
      <vt:lpstr>Prowadzenie szkoleń metodami aktywizującymi  - warunki dla kandydata</vt:lpstr>
      <vt:lpstr>Zestawy efektów uczenia się </vt:lpstr>
      <vt:lpstr>Schemat walidacji</vt:lpstr>
      <vt:lpstr>Metody walidacji</vt:lpstr>
      <vt:lpstr>Portfolio</vt:lpstr>
      <vt:lpstr>Prowadzenie pracy wychowawczej z grupą - warunki dla kandydata</vt:lpstr>
      <vt:lpstr>Zestawy efektów uczenia się</vt:lpstr>
      <vt:lpstr>Schemat walidacji</vt:lpstr>
      <vt:lpstr>Metody walidacji</vt:lpstr>
      <vt:lpstr>Portfolio</vt:lpstr>
      <vt:lpstr>Zapewnienie jakości</vt:lpstr>
      <vt:lpstr>Rozdzielność procesów uczenia się i weryfikacji:</vt:lpstr>
      <vt:lpstr>Inne czynniki związane z potencjalnym konfliktem interesów</vt:lpstr>
      <vt:lpstr>Potwierdź swoje kwalifikacje IC ZHP!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Sonia Róża Stach</dc:creator>
  <cp:lastModifiedBy>Ewa Dryka</cp:lastModifiedBy>
  <cp:revision>92</cp:revision>
  <dcterms:created xsi:type="dcterms:W3CDTF">2016-03-15T14:14:44Z</dcterms:created>
  <dcterms:modified xsi:type="dcterms:W3CDTF">2025-04-25T13:56:35Z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1536">
    <vt:lpwstr>63</vt:lpwstr>
  </property>
  <property fmtid="{D5CDD505-2E9C-101B-9397-08002B2CF9AE}" pid="3" name="ContentTypeId">
    <vt:lpwstr>0x010100782208B611217B4EB0EF0A807934D301</vt:lpwstr>
  </property>
  <property fmtid="{D5CDD505-2E9C-101B-9397-08002B2CF9AE}" pid="4" name="MediaServiceImageTags">
    <vt:lpwstr/>
  </property>
</Properties>
</file>